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3" r:id="rId1"/>
  </p:sldMasterIdLst>
  <p:sldIdLst>
    <p:sldId id="257" r:id="rId2"/>
    <p:sldId id="279" r:id="rId3"/>
    <p:sldId id="280" r:id="rId4"/>
    <p:sldId id="281" r:id="rId5"/>
    <p:sldId id="267" r:id="rId6"/>
    <p:sldId id="28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4/27/2025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BBCA8E1-045B-4400-8F88-03428626721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743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65277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20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C9A4AE-AFF7-40BE-94CB-5CADCDBAF4D5}"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7842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9A4AE-AFF7-40BE-94CB-5CADCDBAF4D5}"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CA8E1-045B-4400-8F88-03428626721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3225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C9A4AE-AFF7-40BE-94CB-5CADCDBAF4D5}"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250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C9A4AE-AFF7-40BE-94CB-5CADCDBAF4D5}" type="datetimeFigureOut">
              <a:rPr lang="en-US" smtClean="0"/>
              <a:t>4/27/2025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CA8E1-045B-4400-8F88-03428626721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75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C9A4AE-AFF7-40BE-94CB-5CADCDBAF4D5}" type="datetimeFigureOut">
              <a:rPr lang="en-US" smtClean="0"/>
              <a:t>4/27/2025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CA8E1-045B-4400-8F88-03428626721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6153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9A4AE-AFF7-40BE-94CB-5CADCDBAF4D5}" type="datetimeFigureOut">
              <a:rPr lang="en-US" smtClean="0"/>
              <a:t>4/27/2025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CA8E1-045B-4400-8F88-034286267213}" type="slidenum">
              <a:rPr lang="en-US" smtClean="0"/>
              <a:t>‹#›</a:t>
            </a:fld>
            <a:endParaRPr lang="en-US"/>
          </a:p>
        </p:txBody>
      </p:sp>
    </p:spTree>
    <p:extLst>
      <p:ext uri="{BB962C8B-B14F-4D97-AF65-F5344CB8AC3E}">
        <p14:creationId xmlns:p14="http://schemas.microsoft.com/office/powerpoint/2010/main" val="330781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C9A4AE-AFF7-40BE-94CB-5CADCDBAF4D5}"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914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9C9A4AE-AFF7-40BE-94CB-5CADCDBAF4D5}" type="datetimeFigureOut">
              <a:rPr lang="en-US" smtClean="0"/>
              <a:t>4/27/2025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BBCA8E1-045B-4400-8F88-03428626721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7599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9C9A4AE-AFF7-40BE-94CB-5CADCDBAF4D5}" type="datetimeFigureOut">
              <a:rPr lang="en-US" smtClean="0"/>
              <a:t>4/27/2025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BBCA8E1-045B-4400-8F88-03428626721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7985000"/>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classical/traditional Greek political thinker</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fontScale="92500" lnSpcReduction="10000"/>
          </a:bodyPr>
          <a:lstStyle/>
          <a:p>
            <a:pPr marL="0" marR="0" indent="0">
              <a:lnSpc>
                <a:spcPct val="107000"/>
              </a:lnSpc>
              <a:spcBef>
                <a:spcPts val="0"/>
              </a:spcBef>
              <a:spcAft>
                <a:spcPts val="800"/>
              </a:spcAft>
              <a:buNone/>
            </a:pPr>
            <a:r>
              <a:rPr lang="en-US" sz="2400" dirty="0">
                <a:effectLst/>
                <a:latin typeface="+mj-lt"/>
                <a:ea typeface="Times New Roman" panose="02020603050405020304" pitchFamily="18" charset="0"/>
                <a:cs typeface="Mangal" panose="02040503050203030202" pitchFamily="18" charset="0"/>
              </a:rPr>
              <a:t>Plato : Ideal State, Philosopher king and Justice</a:t>
            </a: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Plato’s philosophy revolves around the concept of ideal forms, which extend into his vision for an Ideal State. Through his work </a:t>
            </a:r>
            <a:r>
              <a:rPr lang="en-US" sz="1800" i="1" dirty="0">
                <a:effectLst/>
                <a:latin typeface="+mj-lt"/>
                <a:ea typeface="Times New Roman" panose="02020603050405020304" pitchFamily="18" charset="0"/>
                <a:cs typeface="Mangal" panose="02040503050203030202" pitchFamily="18" charset="0"/>
              </a:rPr>
              <a:t>The Republic</a:t>
            </a:r>
            <a:r>
              <a:rPr lang="en-US" sz="1800" dirty="0">
                <a:effectLst/>
                <a:latin typeface="+mj-lt"/>
                <a:ea typeface="Times New Roman" panose="02020603050405020304" pitchFamily="18" charset="0"/>
                <a:cs typeface="Mangal" panose="02040503050203030202" pitchFamily="18" charset="0"/>
              </a:rPr>
              <a:t>, Plato provides a foundational exploration of the relationship between the state, justice, and individual roles within society. The dialogue centers on the idea that justice can only be achieved when the state is organized according to a specific hierarchical and philosophical principle.</a:t>
            </a:r>
            <a:endParaRPr lang="en-US" sz="1800" dirty="0">
              <a:effectLst/>
              <a:latin typeface="+mj-lt"/>
              <a:ea typeface="Calibri" panose="020F0502020204030204" pitchFamily="34" charset="0"/>
              <a:cs typeface="Mangal" panose="02040503050203030202" pitchFamily="18" charset="0"/>
            </a:endParaRPr>
          </a:p>
          <a:p>
            <a:pPr marL="0" marR="0" fontAlgn="base">
              <a:lnSpc>
                <a:spcPts val="1680"/>
              </a:lnSpc>
              <a:spcBef>
                <a:spcPts val="0"/>
              </a:spcBef>
              <a:spcAft>
                <a:spcPts val="0"/>
              </a:spcAft>
            </a:pPr>
            <a:r>
              <a:rPr lang="en-US" sz="1800" dirty="0">
                <a:effectLst/>
                <a:latin typeface="+mj-lt"/>
                <a:ea typeface="Times New Roman" panose="02020603050405020304" pitchFamily="18" charset="0"/>
                <a:cs typeface="Mangal" panose="02040503050203030202" pitchFamily="18" charset="0"/>
              </a:rPr>
              <a:t>Plato’s Concept of the Ideal State</a:t>
            </a:r>
            <a:endParaRPr lang="en-US" sz="1800" dirty="0">
              <a:effectLst/>
              <a:latin typeface="+mj-lt"/>
              <a:ea typeface="Calibri" panose="020F0502020204030204" pitchFamily="34" charset="0"/>
              <a:cs typeface="Mangal" panose="02040503050203030202" pitchFamily="18" charset="0"/>
            </a:endParaRP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In his search for justice, Plato constructed a vision of the Ideal State based on a rigidly defined structure that aligns with his metaphysical belief in forms. The Ideal State serves as a model of perfection that actual societies should aspire to emulate.</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The State as a Macrocosm of the Individual: Plato views the state as an extension of the individual soul. Just as the human soul has three parts—the rational, the spirited, and the appetitive—so too does the state have three classes: the rulers, the guardians, and the producers. This structural parallel implies that the justice of the state is a reflection of the harmony of these parts.</a:t>
            </a:r>
            <a:endParaRPr lang="en-US" sz="1800" dirty="0">
              <a:effectLst/>
              <a:latin typeface="+mj-lt"/>
              <a:ea typeface="Calibri" panose="020F0502020204030204" pitchFamily="34" charset="0"/>
              <a:cs typeface="Mangal" panose="02040503050203030202" pitchFamily="18" charset="0"/>
            </a:endParaRPr>
          </a:p>
          <a:p>
            <a:r>
              <a:rPr lang="en-US" sz="1800" dirty="0">
                <a:effectLst/>
                <a:latin typeface="+mj-lt"/>
                <a:ea typeface="Times New Roman" panose="02020603050405020304" pitchFamily="18" charset="0"/>
              </a:rPr>
              <a:t>The Class System: Plato organizes the state into three distinct classes:</a:t>
            </a:r>
            <a:br>
              <a:rPr lang="en-US" sz="1800" dirty="0">
                <a:effectLst/>
                <a:latin typeface="+mj-lt"/>
                <a:ea typeface="Times New Roman" panose="02020603050405020304" pitchFamily="18" charset="0"/>
              </a:rPr>
            </a:br>
            <a:r>
              <a:rPr lang="en-US" sz="1800" dirty="0">
                <a:effectLst/>
                <a:latin typeface="+mj-lt"/>
                <a:ea typeface="Times New Roman" panose="02020603050405020304" pitchFamily="18" charset="0"/>
              </a:rPr>
              <a:t>●Rulers (Philosopher-Kings): These individuals possess the highest knowledge and wisdom. They are driven by the rational part of the soul, capable of understanding the Forms, especially the Form of the Good. According to Plato, only those who have grasped this form are fit to rule.</a:t>
            </a:r>
            <a:br>
              <a:rPr lang="en-US" sz="1800" dirty="0">
                <a:effectLst/>
                <a:latin typeface="+mj-lt"/>
                <a:ea typeface="Times New Roman" panose="02020603050405020304" pitchFamily="18" charset="0"/>
              </a:rPr>
            </a:br>
            <a:endParaRPr lang="en-US" sz="1400" i="0" dirty="0">
              <a:effectLst/>
              <a:latin typeface="+mj-lt"/>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415517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classical/traditional Greek political thinker</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marR="0" indent="0">
              <a:lnSpc>
                <a:spcPct val="107000"/>
              </a:lnSpc>
              <a:spcBef>
                <a:spcPts val="0"/>
              </a:spcBef>
              <a:spcAft>
                <a:spcPts val="800"/>
              </a:spcAft>
              <a:buNone/>
            </a:pPr>
            <a:r>
              <a:rPr lang="en-US" sz="2400" dirty="0">
                <a:effectLst/>
                <a:latin typeface="+mj-lt"/>
                <a:ea typeface="Times New Roman" panose="02020603050405020304" pitchFamily="18" charset="0"/>
                <a:cs typeface="Mangal" panose="02040503050203030202" pitchFamily="18" charset="0"/>
              </a:rPr>
              <a:t>Plato : Ideal State, Philosopher king and Justice</a:t>
            </a:r>
          </a:p>
          <a:p>
            <a:pPr marL="342900" marR="0" lvl="0" indent="-342900" fontAlgn="base">
              <a:lnSpc>
                <a:spcPct val="107000"/>
              </a:lnSpc>
              <a:spcBef>
                <a:spcPts val="0"/>
              </a:spcBef>
              <a:spcAft>
                <a:spcPts val="150"/>
              </a:spcAft>
              <a:tabLst>
                <a:tab pos="457200" algn="l"/>
              </a:tabLst>
            </a:pPr>
            <a:r>
              <a:rPr lang="en-US" sz="1700" dirty="0">
                <a:effectLst/>
                <a:latin typeface="+mj-lt"/>
                <a:ea typeface="Times New Roman" panose="02020603050405020304" pitchFamily="18" charset="0"/>
                <a:cs typeface="Mangal" panose="02040503050203030202" pitchFamily="18" charset="0"/>
              </a:rPr>
              <a:t>Guardians (Warriors): The guardians represent the spirited part of the soul, whose primary role is to protect the state and enforce the laws determined by the rulers. They must possess qualities like courage and loyalty.</a:t>
            </a:r>
            <a:br>
              <a:rPr lang="en-US" sz="1700" dirty="0">
                <a:effectLst/>
                <a:latin typeface="+mj-lt"/>
                <a:ea typeface="Times New Roman" panose="02020603050405020304" pitchFamily="18" charset="0"/>
                <a:cs typeface="Mangal" panose="02040503050203030202" pitchFamily="18" charset="0"/>
              </a:rPr>
            </a:br>
            <a:r>
              <a:rPr lang="en-US" sz="1700" dirty="0">
                <a:effectLst/>
                <a:latin typeface="+mj-lt"/>
                <a:ea typeface="Times New Roman" panose="02020603050405020304" pitchFamily="18" charset="0"/>
                <a:cs typeface="Mangal" panose="02040503050203030202" pitchFamily="18" charset="0"/>
              </a:rPr>
              <a:t>● Producers (Farmers, Artisans, Merchants): Driven by the appetitive part of the soul, the producers engage in the economic activities of society. Their function is to provide for the material needs of the state.</a:t>
            </a:r>
            <a:endParaRPr lang="en-US" sz="17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700" dirty="0">
                <a:effectLst/>
                <a:latin typeface="+mj-lt"/>
                <a:ea typeface="Times New Roman" panose="02020603050405020304" pitchFamily="18" charset="0"/>
                <a:cs typeface="Mangal" panose="02040503050203030202" pitchFamily="18" charset="0"/>
              </a:rPr>
              <a:t>Specialization of Roles: For Plato, justice in the state arises from each class performing its designated role without interference. The rulers must rule, the guardians must defend, and the producers must supply the necessary goods. This adherence to specialization ensures that the state functions harmoniously.</a:t>
            </a:r>
            <a:endParaRPr lang="en-US" sz="17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700" dirty="0">
                <a:effectLst/>
                <a:latin typeface="+mj-lt"/>
                <a:ea typeface="Times New Roman" panose="02020603050405020304" pitchFamily="18" charset="0"/>
                <a:cs typeface="Mangal" panose="02040503050203030202" pitchFamily="18" charset="0"/>
              </a:rPr>
              <a:t>The Noble Lie: Plato introduces the concept of the Noble Lie, a myth intended to maintain social order by convincing citizens that their place in society is preordained based on the metals in their souls. Gold souls become rulers, silver souls become guardians, and bronze souls become producers. This myth is vital for maintaining the integrity of the class system, which, for Plato, is necessary for societal harmony.</a:t>
            </a:r>
            <a:endParaRPr lang="en-US" sz="1700" dirty="0">
              <a:effectLst/>
              <a:latin typeface="+mj-lt"/>
              <a:ea typeface="Calibri" panose="020F0502020204030204" pitchFamily="34" charset="0"/>
              <a:cs typeface="Mangal" panose="02040503050203030202" pitchFamily="18" charset="0"/>
            </a:endParaRPr>
          </a:p>
          <a:p>
            <a:pPr marL="0" marR="0" indent="0" fontAlgn="base">
              <a:lnSpc>
                <a:spcPct val="107000"/>
              </a:lnSpc>
              <a:spcBef>
                <a:spcPts val="0"/>
              </a:spcBef>
              <a:spcAft>
                <a:spcPts val="2100"/>
              </a:spcAft>
              <a:buNone/>
            </a:pPr>
            <a:r>
              <a:rPr lang="en-US" sz="1700" dirty="0">
                <a:effectLst/>
                <a:latin typeface="+mj-lt"/>
                <a:ea typeface="Times New Roman" panose="02020603050405020304" pitchFamily="18" charset="0"/>
                <a:cs typeface="Mangal" panose="02040503050203030202" pitchFamily="18" charset="0"/>
              </a:rPr>
              <a:t>The concept of justice for Plato is intimately tied to the state’s structure. Justice is achieved when each class functions according to its nature, mirroring the balance found in a just individual’s soul.</a:t>
            </a:r>
            <a:endParaRPr lang="en-US" sz="1700" dirty="0">
              <a:effectLst/>
              <a:latin typeface="+mj-lt"/>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2248961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classical/traditional Greek political thinker</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marR="0" indent="0">
              <a:lnSpc>
                <a:spcPct val="107000"/>
              </a:lnSpc>
              <a:spcBef>
                <a:spcPts val="0"/>
              </a:spcBef>
              <a:spcAft>
                <a:spcPts val="800"/>
              </a:spcAft>
              <a:buNone/>
            </a:pPr>
            <a:r>
              <a:rPr lang="en-US" sz="2400" dirty="0">
                <a:effectLst/>
                <a:latin typeface="+mj-lt"/>
                <a:ea typeface="Times New Roman" panose="02020603050405020304" pitchFamily="18" charset="0"/>
                <a:cs typeface="Mangal" panose="02040503050203030202" pitchFamily="18" charset="0"/>
              </a:rPr>
              <a:t>Plato : Ideal State, Philosopher king and Justice</a:t>
            </a:r>
          </a:p>
          <a:p>
            <a:pPr marL="0" marR="0" fontAlgn="base">
              <a:lnSpc>
                <a:spcPts val="1680"/>
              </a:lnSpc>
              <a:spcBef>
                <a:spcPts val="0"/>
              </a:spcBef>
              <a:spcAft>
                <a:spcPts val="0"/>
              </a:spcAft>
            </a:pPr>
            <a:r>
              <a:rPr lang="en-US" sz="1800" dirty="0">
                <a:effectLst/>
                <a:latin typeface="+mj-lt"/>
                <a:ea typeface="Times New Roman" panose="02020603050405020304" pitchFamily="18" charset="0"/>
                <a:cs typeface="Mangal" panose="02040503050203030202" pitchFamily="18" charset="0"/>
              </a:rPr>
              <a:t>Justice in the Ideal State</a:t>
            </a:r>
            <a:endParaRPr lang="en-US" sz="1800" dirty="0">
              <a:effectLst/>
              <a:latin typeface="+mj-lt"/>
              <a:ea typeface="Calibri" panose="020F0502020204030204" pitchFamily="34" charset="0"/>
              <a:cs typeface="Mangal" panose="02040503050203030202" pitchFamily="18" charset="0"/>
            </a:endParaRP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Plato’s conception of justice is not merely a legal or external quality but a deeply embedded principle within the individual and the state. For Plato, justice is synonymous with harmony.</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Justice as Harmony: Plato defines justice as the harmonious relationship between the three parts of the soul, where the rational controls, the spirited supports the rational, and the appetitive follows. This internal balance is mirrored in the structure of the state, where each class performs its role without interference.</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Justice versus Injustice: In Plato’s view, injustice occurs when the natural order is disturbed—when, for example, the appetitive desires overwhelm the rational or when the producers attempt to rule. This disruption leads to discord and societal collapse.</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The Role of Education in Justice: Education plays a critical role in ensuring that individuals find their rightful place within the state. The rulers, especially, must undergo rigorous training in dialectic, philosophy, and practical governance to cultivate their understanding of the Good. This knowledge is essential for ruling justly.</a:t>
            </a:r>
            <a:endParaRPr lang="en-US" sz="1800" dirty="0">
              <a:effectLst/>
              <a:latin typeface="+mj-lt"/>
              <a:ea typeface="Calibri" panose="020F0502020204030204" pitchFamily="34" charset="0"/>
              <a:cs typeface="Mangal" panose="02040503050203030202" pitchFamily="18" charset="0"/>
            </a:endParaRP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Important Note: Education is not just for intellectual development but is a moral obligation to prepare individuals for their designated roles in achieving a just state.</a:t>
            </a:r>
            <a:endParaRPr lang="en-US" sz="1800" dirty="0">
              <a:effectLst/>
              <a:latin typeface="+mj-lt"/>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indent="0">
              <a:buNone/>
            </a:pPr>
            <a:endParaRPr lang="en-US" b="0" i="0" dirty="0">
              <a:effectLst/>
              <a:latin typeface="var(--td_default_google_font_2,'Roboto',sans-serif)"/>
            </a:endParaRPr>
          </a:p>
          <a:p>
            <a:pPr algn="l">
              <a:buFont typeface="Arial" panose="020B0604020202020204" pitchFamily="34" charset="0"/>
              <a:buChar char="•"/>
            </a:pPr>
            <a:endParaRPr lang="en-US" b="0" i="0" dirty="0">
              <a:solidFill>
                <a:srgbClr val="525558"/>
              </a:solidFill>
              <a:effectLst/>
              <a:latin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690458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rmAutofit fontScale="90000"/>
          </a:bodyPr>
          <a:lstStyle/>
          <a:p>
            <a:r>
              <a:rPr lang="en-US" dirty="0"/>
              <a:t>classical/traditional Greek political thinker</a:t>
            </a:r>
          </a:p>
        </p:txBody>
      </p:sp>
      <p:sp>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marR="0" indent="0">
              <a:lnSpc>
                <a:spcPct val="107000"/>
              </a:lnSpc>
              <a:spcBef>
                <a:spcPts val="0"/>
              </a:spcBef>
              <a:spcAft>
                <a:spcPts val="800"/>
              </a:spcAft>
              <a:buNone/>
            </a:pPr>
            <a:r>
              <a:rPr lang="en-US" sz="2400" dirty="0">
                <a:effectLst/>
                <a:latin typeface="+mj-lt"/>
                <a:ea typeface="Times New Roman" panose="02020603050405020304" pitchFamily="18" charset="0"/>
                <a:cs typeface="Mangal" panose="02040503050203030202" pitchFamily="18" charset="0"/>
              </a:rPr>
              <a:t>Plato : Ideal State, Philosopher king and Justice</a:t>
            </a:r>
          </a:p>
          <a:p>
            <a:pPr marL="342900" marR="0" lvl="0" indent="-342900" fontAlgn="base">
              <a:lnSpc>
                <a:spcPct val="107000"/>
              </a:lnSpc>
              <a:spcBef>
                <a:spcPts val="0"/>
              </a:spcBef>
              <a:spcAft>
                <a:spcPts val="150"/>
              </a:spcAft>
              <a:buFont typeface="+mj-lt"/>
              <a:buAutoNum type="arabicPeriod" startAt="4"/>
              <a:tabLst>
                <a:tab pos="457200" algn="l"/>
              </a:tabLst>
            </a:pPr>
            <a:r>
              <a:rPr lang="en-US" sz="1800" dirty="0">
                <a:effectLst/>
                <a:latin typeface="+mj-lt"/>
                <a:ea typeface="Times New Roman" panose="02020603050405020304" pitchFamily="18" charset="0"/>
                <a:cs typeface="Mangal" panose="02040503050203030202" pitchFamily="18" charset="0"/>
              </a:rPr>
              <a:t>Justice and Equality: While Plato’s Ideal State is hierarchical, it is also based on the concept of meritocratic justice. Each person is given the role for which they are best suited by nature. In this sense, justice also involves equality of opportunity, but not necessarily equality of outcome.</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800"/>
              </a:spcAft>
              <a:buFont typeface="+mj-lt"/>
              <a:buAutoNum type="arabicPeriod" startAt="4"/>
              <a:tabLst>
                <a:tab pos="457200" algn="l"/>
              </a:tabLst>
            </a:pPr>
            <a:r>
              <a:rPr lang="en-US" sz="1800" dirty="0">
                <a:effectLst/>
                <a:latin typeface="+mj-lt"/>
                <a:ea typeface="Times New Roman" panose="02020603050405020304" pitchFamily="18" charset="0"/>
                <a:cs typeface="Mangal" panose="02040503050203030202" pitchFamily="18" charset="0"/>
              </a:rPr>
              <a:t>Critique of Democracy: Plato’s disdain for democracy stems from its emphasis on equality and freedom, which he believes leads to chaos. In a democratic state, individuals pursue their desires unchecked by reason, which results in mob rule and the breakdown of order. For Plato, democracy allows the unwise to govern, thus undermining justice.</a:t>
            </a:r>
            <a:endParaRPr lang="en-US" sz="1800" dirty="0">
              <a:effectLst/>
              <a:latin typeface="+mj-lt"/>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endParaRPr lang="en-US" sz="1800" dirty="0">
              <a:effectLst/>
              <a:latin typeface="+mj-lt"/>
              <a:ea typeface="Calibri" panose="020F0502020204030204" pitchFamily="34" charset="0"/>
              <a:cs typeface="Mangal" panose="02040503050203030202" pitchFamily="18" charset="0"/>
            </a:endParaRPr>
          </a:p>
          <a:p>
            <a:pPr marL="0" indent="0">
              <a:buNone/>
            </a:pPr>
            <a:endParaRPr lang="en-US" b="0" i="0" dirty="0">
              <a:effectLst/>
              <a:latin typeface="+mj-lt"/>
            </a:endParaRPr>
          </a:p>
          <a:p>
            <a:pPr algn="l">
              <a:buFont typeface="Arial" panose="020B0604020202020204" pitchFamily="34" charset="0"/>
              <a:buChar char="•"/>
            </a:pPr>
            <a:endParaRPr lang="en-US" b="0" i="0" dirty="0">
              <a:effectLst/>
              <a:latin typeface="+mj-lt"/>
            </a:endParaRPr>
          </a:p>
          <a:p>
            <a:pPr marL="0" indent="0">
              <a:buNone/>
            </a:pPr>
            <a:endParaRPr lang="en-US" dirty="0"/>
          </a:p>
        </p:txBody>
      </p:sp>
      <p:graphicFrame>
        <p:nvGraphicFramePr>
          <p:cNvPr id="6" name="Table 5">
            <a:extLst>
              <a:ext uri="{FF2B5EF4-FFF2-40B4-BE49-F238E27FC236}">
                <a16:creationId xmlns:a16="http://schemas.microsoft.com/office/drawing/2014/main" id="{86DC8685-F055-4AFF-AB0D-8940B05EC8A1}"/>
              </a:ext>
            </a:extLst>
          </p:cNvPr>
          <p:cNvGraphicFramePr>
            <a:graphicFrameLocks noGrp="1"/>
          </p:cNvGraphicFramePr>
          <p:nvPr>
            <p:extLst>
              <p:ext uri="{D42A27DB-BD31-4B8C-83A1-F6EECF244321}">
                <p14:modId xmlns:p14="http://schemas.microsoft.com/office/powerpoint/2010/main" val="3794269599"/>
              </p:ext>
            </p:extLst>
          </p:nvPr>
        </p:nvGraphicFramePr>
        <p:xfrm>
          <a:off x="2393576" y="4052047"/>
          <a:ext cx="6858000" cy="2545976"/>
        </p:xfrm>
        <a:graphic>
          <a:graphicData uri="http://schemas.openxmlformats.org/drawingml/2006/table">
            <a:tbl>
              <a:tblPr firstRow="1" firstCol="1" bandRow="1">
                <a:tableStyleId>{5C22544A-7EE6-4342-B048-85BDC9FD1C3A}</a:tableStyleId>
              </a:tblPr>
              <a:tblGrid>
                <a:gridCol w="3429000">
                  <a:extLst>
                    <a:ext uri="{9D8B030D-6E8A-4147-A177-3AD203B41FA5}">
                      <a16:colId xmlns:a16="http://schemas.microsoft.com/office/drawing/2014/main" val="153203088"/>
                    </a:ext>
                  </a:extLst>
                </a:gridCol>
                <a:gridCol w="3429000">
                  <a:extLst>
                    <a:ext uri="{9D8B030D-6E8A-4147-A177-3AD203B41FA5}">
                      <a16:colId xmlns:a16="http://schemas.microsoft.com/office/drawing/2014/main" val="1395640225"/>
                    </a:ext>
                  </a:extLst>
                </a:gridCol>
              </a:tblGrid>
              <a:tr h="636494">
                <a:tc>
                  <a:txBody>
                    <a:bodyPr/>
                    <a:lstStyle/>
                    <a:p>
                      <a:pPr marL="0" marR="0">
                        <a:lnSpc>
                          <a:spcPct val="107000"/>
                        </a:lnSpc>
                        <a:spcBef>
                          <a:spcPts val="0"/>
                        </a:spcBef>
                        <a:spcAft>
                          <a:spcPts val="1800"/>
                        </a:spcAft>
                      </a:pPr>
                      <a:r>
                        <a:rPr lang="en-US" sz="1200" dirty="0">
                          <a:effectLst/>
                        </a:rPr>
                        <a:t>Plato’s Ideal State</a:t>
                      </a:r>
                      <a:endParaRPr lang="en-US" sz="1100" dirty="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tc>
                  <a:txBody>
                    <a:bodyPr/>
                    <a:lstStyle/>
                    <a:p>
                      <a:pPr marL="0" marR="0">
                        <a:lnSpc>
                          <a:spcPct val="107000"/>
                        </a:lnSpc>
                        <a:spcBef>
                          <a:spcPts val="0"/>
                        </a:spcBef>
                        <a:spcAft>
                          <a:spcPts val="1800"/>
                        </a:spcAft>
                      </a:pPr>
                      <a:r>
                        <a:rPr lang="en-US" sz="1200">
                          <a:effectLst/>
                        </a:rPr>
                        <a:t>Democracy</a:t>
                      </a:r>
                      <a:endParaRPr lang="en-US" sz="110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extLst>
                  <a:ext uri="{0D108BD9-81ED-4DB2-BD59-A6C34878D82A}">
                    <a16:rowId xmlns:a16="http://schemas.microsoft.com/office/drawing/2014/main" val="3495421278"/>
                  </a:ext>
                </a:extLst>
              </a:tr>
              <a:tr h="636494">
                <a:tc>
                  <a:txBody>
                    <a:bodyPr/>
                    <a:lstStyle/>
                    <a:p>
                      <a:pPr marL="0" marR="0">
                        <a:lnSpc>
                          <a:spcPct val="107000"/>
                        </a:lnSpc>
                        <a:spcBef>
                          <a:spcPts val="0"/>
                        </a:spcBef>
                        <a:spcAft>
                          <a:spcPts val="1800"/>
                        </a:spcAft>
                      </a:pPr>
                      <a:r>
                        <a:rPr lang="en-US" sz="1200" dirty="0">
                          <a:effectLst/>
                        </a:rPr>
                        <a:t>Rule by the wise (Philosopher-Kings)</a:t>
                      </a:r>
                      <a:endParaRPr lang="en-US" sz="1100" dirty="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tc>
                  <a:txBody>
                    <a:bodyPr/>
                    <a:lstStyle/>
                    <a:p>
                      <a:pPr marL="0" marR="0">
                        <a:lnSpc>
                          <a:spcPct val="107000"/>
                        </a:lnSpc>
                        <a:spcBef>
                          <a:spcPts val="0"/>
                        </a:spcBef>
                        <a:spcAft>
                          <a:spcPts val="1800"/>
                        </a:spcAft>
                      </a:pPr>
                      <a:r>
                        <a:rPr lang="en-US" sz="1200">
                          <a:effectLst/>
                        </a:rPr>
                        <a:t>Rule by the many (often unwise)</a:t>
                      </a:r>
                      <a:endParaRPr lang="en-US" sz="110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extLst>
                  <a:ext uri="{0D108BD9-81ED-4DB2-BD59-A6C34878D82A}">
                    <a16:rowId xmlns:a16="http://schemas.microsoft.com/office/drawing/2014/main" val="1793429324"/>
                  </a:ext>
                </a:extLst>
              </a:tr>
              <a:tr h="636494">
                <a:tc>
                  <a:txBody>
                    <a:bodyPr/>
                    <a:lstStyle/>
                    <a:p>
                      <a:pPr marL="0" marR="0">
                        <a:lnSpc>
                          <a:spcPct val="107000"/>
                        </a:lnSpc>
                        <a:spcBef>
                          <a:spcPts val="0"/>
                        </a:spcBef>
                        <a:spcAft>
                          <a:spcPts val="1800"/>
                        </a:spcAft>
                      </a:pPr>
                      <a:r>
                        <a:rPr lang="en-US" sz="1200">
                          <a:effectLst/>
                        </a:rPr>
                        <a:t>Focus on justice as harmony</a:t>
                      </a:r>
                      <a:endParaRPr lang="en-US" sz="110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tc>
                  <a:txBody>
                    <a:bodyPr/>
                    <a:lstStyle/>
                    <a:p>
                      <a:pPr marL="0" marR="0">
                        <a:lnSpc>
                          <a:spcPct val="107000"/>
                        </a:lnSpc>
                        <a:spcBef>
                          <a:spcPts val="0"/>
                        </a:spcBef>
                        <a:spcAft>
                          <a:spcPts val="1800"/>
                        </a:spcAft>
                      </a:pPr>
                      <a:r>
                        <a:rPr lang="en-US" sz="1200">
                          <a:effectLst/>
                        </a:rPr>
                        <a:t>Emphasis on individual freedom</a:t>
                      </a:r>
                      <a:endParaRPr lang="en-US" sz="110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extLst>
                  <a:ext uri="{0D108BD9-81ED-4DB2-BD59-A6C34878D82A}">
                    <a16:rowId xmlns:a16="http://schemas.microsoft.com/office/drawing/2014/main" val="2718792960"/>
                  </a:ext>
                </a:extLst>
              </a:tr>
              <a:tr h="636494">
                <a:tc>
                  <a:txBody>
                    <a:bodyPr/>
                    <a:lstStyle/>
                    <a:p>
                      <a:pPr marL="0" marR="0">
                        <a:lnSpc>
                          <a:spcPct val="107000"/>
                        </a:lnSpc>
                        <a:spcBef>
                          <a:spcPts val="0"/>
                        </a:spcBef>
                        <a:spcAft>
                          <a:spcPts val="1800"/>
                        </a:spcAft>
                      </a:pPr>
                      <a:r>
                        <a:rPr lang="en-US" sz="1200">
                          <a:effectLst/>
                        </a:rPr>
                        <a:t>Hierarchical, meritocratic system</a:t>
                      </a:r>
                      <a:endParaRPr lang="en-US" sz="110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tc>
                  <a:txBody>
                    <a:bodyPr/>
                    <a:lstStyle/>
                    <a:p>
                      <a:pPr marL="0" marR="0">
                        <a:lnSpc>
                          <a:spcPct val="107000"/>
                        </a:lnSpc>
                        <a:spcBef>
                          <a:spcPts val="0"/>
                        </a:spcBef>
                        <a:spcAft>
                          <a:spcPts val="1800"/>
                        </a:spcAft>
                      </a:pPr>
                      <a:r>
                        <a:rPr lang="en-US" sz="1200" dirty="0">
                          <a:effectLst/>
                        </a:rPr>
                        <a:t>Equal participation regardless of merit</a:t>
                      </a:r>
                      <a:endParaRPr lang="en-US" sz="1100" dirty="0">
                        <a:effectLst/>
                        <a:latin typeface="Calibri" panose="020F0502020204030204" pitchFamily="34" charset="0"/>
                        <a:ea typeface="Calibri" panose="020F0502020204030204" pitchFamily="34" charset="0"/>
                        <a:cs typeface="Mangal" panose="02040503050203030202" pitchFamily="18" charset="0"/>
                      </a:endParaRPr>
                    </a:p>
                  </a:txBody>
                  <a:tcPr marL="76200" marR="76200" marT="76200" marB="76200" anchor="ctr"/>
                </a:tc>
                <a:extLst>
                  <a:ext uri="{0D108BD9-81ED-4DB2-BD59-A6C34878D82A}">
                    <a16:rowId xmlns:a16="http://schemas.microsoft.com/office/drawing/2014/main" val="3449324658"/>
                  </a:ext>
                </a:extLst>
              </a:tr>
            </a:tbl>
          </a:graphicData>
        </a:graphic>
      </p:graphicFrame>
    </p:spTree>
    <p:extLst>
      <p:ext uri="{BB962C8B-B14F-4D97-AF65-F5344CB8AC3E}">
        <p14:creationId xmlns:p14="http://schemas.microsoft.com/office/powerpoint/2010/main" val="86987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marL="0" marR="0" fontAlgn="base">
              <a:lnSpc>
                <a:spcPts val="1680"/>
              </a:lnSpc>
              <a:spcBef>
                <a:spcPts val="0"/>
              </a:spcBef>
              <a:spcAft>
                <a:spcPts val="0"/>
              </a:spcAft>
            </a:pPr>
            <a:r>
              <a:rPr lang="en-US" sz="1800" b="1" dirty="0">
                <a:effectLst/>
                <a:ea typeface="Times New Roman" panose="02020603050405020304" pitchFamily="18" charset="0"/>
                <a:cs typeface="Mangal" panose="02040503050203030202" pitchFamily="18" charset="0"/>
              </a:rPr>
              <a:t>The Philosopher-King</a:t>
            </a:r>
            <a:endParaRPr lang="en-US" sz="1800" dirty="0">
              <a:effectLst/>
              <a:ea typeface="Calibri" panose="020F0502020204030204" pitchFamily="34" charset="0"/>
              <a:cs typeface="Mangal" panose="02040503050203030202" pitchFamily="18" charset="0"/>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a:bodyPr>
          <a:lstStyle/>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Central to Plato’s political theory is the idea that the state must be ruled by Philosopher-Kings. These rulers possess a deep understanding of the Forms, especially the Form of the Good, and thus are uniquely qualified to lead.</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Rulers by Knowledge, Not Power: The Philosopher-Kings are not rulers because they seek power, but because their knowledge makes them the best-suited for governance. Plato rejects the notion that anyone should rule based on wealth, birth, or popularity.</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Philosophical Understanding of the Good: According to Plato, only those who understand the Form of the Good can make decisions that will lead to the overall benefit of the state. This understanding is critical for ensuring that laws and policies are just.</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The Cave Allegory: Plato’s Allegory of the Cave illustrates the process by which the Philosopher-King ascends from ignorance to knowledge. The cave represents the world of appearances, while the outside world, illuminated by the sun, symbolizes the Form of the Good. The Philosopher-King, having escaped the cave, is obligated to return and govern those still trapped in ignorance.</a:t>
            </a:r>
            <a:endParaRPr lang="en-US" sz="1800" dirty="0">
              <a:effectLst/>
              <a:latin typeface="+mj-lt"/>
              <a:ea typeface="Calibri" panose="020F0502020204030204" pitchFamily="34" charset="0"/>
              <a:cs typeface="Mangal" panose="02040503050203030202" pitchFamily="18" charset="0"/>
            </a:endParaRP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Process Flow: Knowledge → Understanding of Forms → Philosopher-King → Just Rule</a:t>
            </a:r>
            <a:endParaRPr lang="en-US" sz="1800" dirty="0">
              <a:effectLst/>
              <a:latin typeface="+mj-lt"/>
              <a:ea typeface="Calibri" panose="020F0502020204030204" pitchFamily="34" charset="0"/>
              <a:cs typeface="Mangal" panose="02040503050203030202" pitchFamily="18" charset="0"/>
            </a:endParaRPr>
          </a:p>
          <a:p>
            <a:pPr algn="l"/>
            <a:endParaRPr lang="en-US" sz="2000" b="0" i="0" dirty="0">
              <a:solidFill>
                <a:srgbClr val="000000"/>
              </a:solidFill>
              <a:effectLst/>
              <a:latin typeface="+mj-lt"/>
            </a:endParaRPr>
          </a:p>
          <a:p>
            <a:pPr algn="l"/>
            <a:endParaRPr lang="en-US" sz="2000" b="0" i="0" dirty="0">
              <a:solidFill>
                <a:srgbClr val="000000"/>
              </a:solidFill>
              <a:effectLst/>
              <a:latin typeface="+mj-lt"/>
            </a:endParaRPr>
          </a:p>
          <a:p>
            <a:pPr marL="0" indent="0">
              <a:buNone/>
            </a:pPr>
            <a:endParaRPr lang="en-US" dirty="0"/>
          </a:p>
        </p:txBody>
      </p:sp>
    </p:spTree>
    <p:extLst>
      <p:ext uri="{BB962C8B-B14F-4D97-AF65-F5344CB8AC3E}">
        <p14:creationId xmlns:p14="http://schemas.microsoft.com/office/powerpoint/2010/main" val="1793024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B2A3-C441-4A0C-8F7D-8C8308553C2A}"/>
              </a:ext>
            </a:extLst>
          </p:cNvPr>
          <p:cNvSpPr>
            <a:spLocks noGrp="1"/>
          </p:cNvSpPr>
          <p:nvPr>
            <p:ph type="title"/>
          </p:nvPr>
        </p:nvSpPr>
        <p:spPr>
          <a:xfrm>
            <a:off x="1295402" y="332192"/>
            <a:ext cx="9601196" cy="416362"/>
          </a:xfrm>
        </p:spPr>
        <p:txBody>
          <a:bodyPr>
            <a:noAutofit/>
          </a:bodyPr>
          <a:lstStyle/>
          <a:p>
            <a:pPr marL="0" marR="0" fontAlgn="base">
              <a:lnSpc>
                <a:spcPts val="1680"/>
              </a:lnSpc>
              <a:spcBef>
                <a:spcPts val="0"/>
              </a:spcBef>
              <a:spcAft>
                <a:spcPts val="0"/>
              </a:spcAft>
            </a:pPr>
            <a:r>
              <a:rPr lang="en-US" sz="1800" b="1" dirty="0">
                <a:effectLst/>
                <a:ea typeface="Times New Roman" panose="02020603050405020304" pitchFamily="18" charset="0"/>
                <a:cs typeface="Mangal" panose="02040503050203030202" pitchFamily="18" charset="0"/>
              </a:rPr>
              <a:t>The Philosopher-King</a:t>
            </a:r>
            <a:endParaRPr lang="en-US" sz="1800" dirty="0">
              <a:effectLst/>
              <a:ea typeface="Calibri" panose="020F0502020204030204" pitchFamily="34" charset="0"/>
              <a:cs typeface="Mangal" panose="02040503050203030202" pitchFamily="18" charset="0"/>
            </a:endParaRPr>
          </a:p>
        </p:txBody>
      </p:sp>
      <p:sp useBgFill="1">
        <p:nvSpPr>
          <p:cNvPr id="3" name="Content Placeholder 2">
            <a:extLst>
              <a:ext uri="{FF2B5EF4-FFF2-40B4-BE49-F238E27FC236}">
                <a16:creationId xmlns:a16="http://schemas.microsoft.com/office/drawing/2014/main" id="{89D7EB3D-D4B1-4138-8844-31BB913F5907}"/>
              </a:ext>
            </a:extLst>
          </p:cNvPr>
          <p:cNvSpPr>
            <a:spLocks noGrp="1"/>
          </p:cNvSpPr>
          <p:nvPr>
            <p:ph idx="1"/>
          </p:nvPr>
        </p:nvSpPr>
        <p:spPr>
          <a:xfrm>
            <a:off x="1295402" y="860611"/>
            <a:ext cx="9601196" cy="5907741"/>
          </a:xfrm>
        </p:spPr>
        <p:txBody>
          <a:bodyPr>
            <a:normAutofit lnSpcReduction="10000"/>
          </a:bodyPr>
          <a:lstStyle/>
          <a:p>
            <a:pPr marL="342900" marR="0" lvl="0" indent="-342900" fontAlgn="base">
              <a:lnSpc>
                <a:spcPct val="107000"/>
              </a:lnSpc>
              <a:spcBef>
                <a:spcPts val="0"/>
              </a:spcBef>
              <a:spcAft>
                <a:spcPts val="150"/>
              </a:spcAft>
              <a:buFont typeface="+mj-lt"/>
              <a:buAutoNum type="arabicPeriod" startAt="4"/>
              <a:tabLst>
                <a:tab pos="457200" algn="l"/>
              </a:tabLst>
            </a:pPr>
            <a:r>
              <a:rPr lang="en-US" sz="1800" dirty="0">
                <a:effectLst/>
                <a:latin typeface="+mj-lt"/>
                <a:ea typeface="Times New Roman" panose="02020603050405020304" pitchFamily="18" charset="0"/>
                <a:cs typeface="Mangal" panose="02040503050203030202" pitchFamily="18" charset="0"/>
              </a:rPr>
              <a:t>Leadership and the Common Good: Unlike rulers in a democracy or oligarchy, the Philosopher-King does not seek personal gain. His understanding of the Good aligns his interests with the interests of the entire state. Thus, his rule is for the common good rather than individual advantage.</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buFont typeface="+mj-lt"/>
              <a:buAutoNum type="arabicPeriod" startAt="4"/>
              <a:tabLst>
                <a:tab pos="457200" algn="l"/>
              </a:tabLst>
            </a:pPr>
            <a:r>
              <a:rPr lang="en-US" sz="1800" dirty="0">
                <a:effectLst/>
                <a:latin typeface="+mj-lt"/>
                <a:ea typeface="Times New Roman" panose="02020603050405020304" pitchFamily="18" charset="0"/>
                <a:cs typeface="Mangal" panose="02040503050203030202" pitchFamily="18" charset="0"/>
              </a:rPr>
              <a:t>The Inaccessibility of the Philosopher-King: Plato acknowledges that his Ideal State may be impossible to achieve in practice. The rarity of true philosophers and the difficulty of elevating them to power makes the Philosopher-King more of an ideal than a reality. However, Plato insists that this ideal remains the standard by which all other governments should be judged.</a:t>
            </a:r>
            <a:endParaRPr lang="en-US" sz="1800" dirty="0">
              <a:effectLst/>
              <a:latin typeface="+mj-lt"/>
              <a:ea typeface="Calibri" panose="020F0502020204030204" pitchFamily="34" charset="0"/>
              <a:cs typeface="Mangal" panose="02040503050203030202" pitchFamily="18" charset="0"/>
            </a:endParaRPr>
          </a:p>
          <a:p>
            <a:pPr marL="0" marR="0" fontAlgn="base">
              <a:lnSpc>
                <a:spcPts val="1680"/>
              </a:lnSpc>
              <a:spcBef>
                <a:spcPts val="0"/>
              </a:spcBef>
              <a:spcAft>
                <a:spcPts val="0"/>
              </a:spcAft>
            </a:pPr>
            <a:r>
              <a:rPr lang="en-US" sz="1800" dirty="0">
                <a:effectLst/>
                <a:latin typeface="+mj-lt"/>
                <a:ea typeface="Times New Roman" panose="02020603050405020304" pitchFamily="18" charset="0"/>
                <a:cs typeface="Mangal" panose="02040503050203030202" pitchFamily="18" charset="0"/>
              </a:rPr>
              <a:t>The Critique of Plato’s Ideal State</a:t>
            </a:r>
            <a:endParaRPr lang="en-US" sz="1800" dirty="0">
              <a:effectLst/>
              <a:latin typeface="+mj-lt"/>
              <a:ea typeface="Calibri" panose="020F0502020204030204" pitchFamily="34" charset="0"/>
              <a:cs typeface="Mangal" panose="02040503050203030202" pitchFamily="18" charset="0"/>
            </a:endParaRPr>
          </a:p>
          <a:p>
            <a:pPr marL="0" marR="0" fontAlgn="base">
              <a:lnSpc>
                <a:spcPct val="107000"/>
              </a:lnSpc>
              <a:spcBef>
                <a:spcPts val="0"/>
              </a:spcBef>
              <a:spcAft>
                <a:spcPts val="2100"/>
              </a:spcAft>
            </a:pPr>
            <a:r>
              <a:rPr lang="en-US" sz="1800" dirty="0">
                <a:effectLst/>
                <a:latin typeface="+mj-lt"/>
                <a:ea typeface="Times New Roman" panose="02020603050405020304" pitchFamily="18" charset="0"/>
                <a:cs typeface="Mangal" panose="02040503050203030202" pitchFamily="18" charset="0"/>
              </a:rPr>
              <a:t>Though Plato’s Ideal State has been highly influential, it has also faced criticism, especially from post-modern perspectives.</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Totalitarian Tendencies: Critics argue that Plato’s rigid class structure and emphasis on the rule of an enlightened elite resemble a form of totalitarianism, where individual freedom is sacrificed for the sake of order and harmony.</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Impracticality of Philosopher-Kings: The assumption that philosophers, due to their wisdom, would make ideal rulers is often deemed impractical. Power tends to corrupt, and there is no guarantee that those with philosophical knowledge will remain virtuous.</a:t>
            </a:r>
            <a:endParaRPr lang="en-US" sz="1800" dirty="0">
              <a:effectLst/>
              <a:latin typeface="+mj-lt"/>
              <a:ea typeface="Calibri" panose="020F0502020204030204" pitchFamily="34" charset="0"/>
              <a:cs typeface="Mangal" panose="02040503050203030202" pitchFamily="18" charset="0"/>
            </a:endParaRPr>
          </a:p>
          <a:p>
            <a:pPr marL="342900" marR="0" lvl="0" indent="-342900" fontAlgn="base">
              <a:lnSpc>
                <a:spcPct val="107000"/>
              </a:lnSpc>
              <a:spcBef>
                <a:spcPts val="0"/>
              </a:spcBef>
              <a:spcAft>
                <a:spcPts val="150"/>
              </a:spcAft>
              <a:tabLst>
                <a:tab pos="457200" algn="l"/>
              </a:tabLst>
            </a:pPr>
            <a:r>
              <a:rPr lang="en-US" sz="1800" dirty="0">
                <a:effectLst/>
                <a:latin typeface="+mj-lt"/>
                <a:ea typeface="Times New Roman" panose="02020603050405020304" pitchFamily="18" charset="0"/>
                <a:cs typeface="Mangal" panose="02040503050203030202" pitchFamily="18" charset="0"/>
              </a:rPr>
              <a:t>Undermining of Individual Freedom: Plato’s Ideal State prioritizes the collective good over individual rights, which can lead to oppression of those who do not conform to their assigned roles.</a:t>
            </a:r>
            <a:endParaRPr lang="en-US" sz="1800" dirty="0">
              <a:effectLst/>
              <a:latin typeface="+mj-lt"/>
              <a:ea typeface="Calibri" panose="020F0502020204030204" pitchFamily="34" charset="0"/>
              <a:cs typeface="Mangal" panose="02040503050203030202" pitchFamily="18" charset="0"/>
            </a:endParaRPr>
          </a:p>
          <a:p>
            <a:pPr marL="0" indent="0" algn="l">
              <a:buNone/>
            </a:pPr>
            <a:endParaRPr lang="en-US" sz="2000" b="0" i="0" dirty="0">
              <a:solidFill>
                <a:srgbClr val="000000"/>
              </a:solidFill>
              <a:effectLst/>
              <a:latin typeface="+mj-lt"/>
            </a:endParaRPr>
          </a:p>
          <a:p>
            <a:pPr marL="0" indent="0">
              <a:buNone/>
            </a:pPr>
            <a:endParaRPr lang="en-US" dirty="0"/>
          </a:p>
        </p:txBody>
      </p:sp>
    </p:spTree>
    <p:extLst>
      <p:ext uri="{BB962C8B-B14F-4D97-AF65-F5344CB8AC3E}">
        <p14:creationId xmlns:p14="http://schemas.microsoft.com/office/powerpoint/2010/main" val="389076403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728</TotalTime>
  <Words>1428</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Gill Sans MT</vt:lpstr>
      <vt:lpstr>Open Sans</vt:lpstr>
      <vt:lpstr>var(--td_default_google_font_2,'Roboto',sans-serif)</vt:lpstr>
      <vt:lpstr>Gallery</vt:lpstr>
      <vt:lpstr>classical/traditional Greek political thinker</vt:lpstr>
      <vt:lpstr>classical/traditional Greek political thinker</vt:lpstr>
      <vt:lpstr>classical/traditional Greek political thinker</vt:lpstr>
      <vt:lpstr>classical/traditional Greek political thinker</vt:lpstr>
      <vt:lpstr>The Philosopher-King</vt:lpstr>
      <vt:lpstr>The Philosopher-King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Democracy</dc:title>
  <dc:creator>dell</dc:creator>
  <cp:lastModifiedBy>dell</cp:lastModifiedBy>
  <cp:revision>19</cp:revision>
  <dcterms:created xsi:type="dcterms:W3CDTF">2024-10-26T15:03:35Z</dcterms:created>
  <dcterms:modified xsi:type="dcterms:W3CDTF">2025-04-27T15:22:19Z</dcterms:modified>
</cp:coreProperties>
</file>